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embeddedFontLst>
    <p:embeddedFont>
      <p:font typeface="EB Garamond" pitchFamily="2" charset="0"/>
      <p:regular r:id="rId56"/>
      <p:bold r:id="rId57"/>
      <p:italic r:id="rId58"/>
      <p:boldItalic r:id="rId59"/>
    </p:embeddedFont>
    <p:embeddedFont>
      <p:font typeface="EB Garamond Medium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3"/>
  </p:normalViewPr>
  <p:slideViewPr>
    <p:cSldViewPr snapToGrid="0">
      <p:cViewPr varScale="1">
        <p:scale>
          <a:sx n="153" d="100"/>
          <a:sy n="153" d="100"/>
        </p:scale>
        <p:origin x="5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8570d846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- do older adults have smartphones?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78570d846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81479df7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81479df7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81479df7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81479df7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81479df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81479df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8be126f7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8be126f7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81479df7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81479df7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81479df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81479df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81479df7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81479df7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81479df7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81479df7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81479df7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81479df7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81479df7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81479df7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81479d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81479df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1479df7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81479df7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81479df7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81479df7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a consistent response scale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8be126f7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8be126f7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81479df7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881479df7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8be126f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8be126f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8be126f7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68be126f7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8be126f7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8be126f7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8be126f7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8be126f7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8be126f7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8be126f7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8be126f7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8be126f7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81479df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81479df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8be126f7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8be126f7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81479df7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881479df7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8be126f7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8be126f7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8be126f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68be126f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8be126f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8be126f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8be126f7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8be126f7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 on average, participants completed 82.21% (</a:t>
            </a:r>
            <a:r>
              <a:rPr lang="en" sz="1400" i="1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SD</a:t>
            </a:r>
            <a:r>
              <a:rPr lang="en" sz="14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= 16.34%) of all EMA surveys; and (3) compliance with EMA surveys was not significantly related to participant demographics, psychological diagnosis, personality characteristics, or most study characteristics (e.g., number of surveys per day).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8be126f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68be126f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8be126f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8be126f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≥60 years old → A total of 20 studies with 2047 participants were included in the systematic review and metaanalysis. Meta-analysis showed that the combined compliance rate was 86.41%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8be126f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8be126f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8be126f7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8be126f7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81479df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81479df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8be126f7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8be126f7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8be126f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8be126f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8be126f7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68be126f7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8be126f7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8be126f7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8be126f7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68be126f7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8be126f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8be126f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8be126f7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8be126f7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8be126f7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68be126f7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68be126f7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68be126f7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8be126f7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8be126f7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81479df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81479df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8be126f7b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68be126f7b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8be126f7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68be126f7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8be126f7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8be126f7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81479df7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881479df7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81479df7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81479df7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81479df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81479df7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81479df7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81479df7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Opening Slide">
  <p:cSld name="Opening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87486" y="1071449"/>
            <a:ext cx="2934001" cy="300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ept Logo">
  <p:cSld name="Dept Log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2514600" y="1543050"/>
            <a:ext cx="4114800" cy="205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A Title">
  <p:cSld name="Title Photo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B Title Photo">
  <p:cSld name="Title Photo 3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t="12263" r="9771" b="2002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C Title Photo">
  <p:cSld name="Title Photo 3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t="20843" b="4126"/>
          <a:stretch/>
        </p:blipFill>
        <p:spPr>
          <a:xfrm>
            <a:off x="0" y="0"/>
            <a:ext cx="915009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A Divider">
  <p:cSld name="Title Photo 3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B Divider">
  <p:cSld name="Title Photo 3_1_1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C Divider Photo">
  <p:cSld name="Title Photo 3_1_1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l="1846" r="28461"/>
          <a:stretch/>
        </p:blipFill>
        <p:spPr>
          <a:xfrm>
            <a:off x="3751326" y="-1"/>
            <a:ext cx="538791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D Divider Photo">
  <p:cSld name="Title Photo 3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14610" r="15581" b="-1636"/>
          <a:stretch/>
        </p:blipFill>
        <p:spPr>
          <a:xfrm>
            <a:off x="3751326" y="-1"/>
            <a:ext cx="5390389" cy="5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E Divider Placeholder">
  <p:cSld name="Title Photo 3_1_1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>
            <a:spLocks noGrp="1"/>
          </p:cNvSpPr>
          <p:nvPr>
            <p:ph type="pic" idx="2"/>
          </p:nvPr>
        </p:nvSpPr>
        <p:spPr>
          <a:xfrm>
            <a:off x="3777097" y="193"/>
            <a:ext cx="53670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Title and Content">
  <p:cSld name="Title and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5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A Title Pinecone">
  <p:cSld name="Title and Content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5432" y="-38550"/>
            <a:ext cx="3151755" cy="555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B Title Pinecone Forest">
  <p:cSld name="Title and Content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26"/>
          <p:cNvGrpSpPr/>
          <p:nvPr/>
        </p:nvGrpSpPr>
        <p:grpSpPr>
          <a:xfrm>
            <a:off x="973106" y="3611880"/>
            <a:ext cx="7179781" cy="1649651"/>
            <a:chOff x="973106" y="3596640"/>
            <a:chExt cx="7179781" cy="1649651"/>
          </a:xfrm>
        </p:grpSpPr>
        <p:pic>
          <p:nvPicPr>
            <p:cNvPr id="126" name="Google Shape;126;p26"/>
            <p:cNvPicPr preferRelativeResize="0"/>
            <p:nvPr/>
          </p:nvPicPr>
          <p:blipFill rotWithShape="1">
            <a:blip r:embed="rId2">
              <a:alphaModFix/>
            </a:blip>
            <a:srcRect b="-3423"/>
            <a:stretch/>
          </p:blipFill>
          <p:spPr>
            <a:xfrm>
              <a:off x="4120575" y="3596640"/>
              <a:ext cx="902859" cy="1649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" name="Google Shape;127;p26"/>
            <p:cNvGrpSpPr/>
            <p:nvPr/>
          </p:nvGrpSpPr>
          <p:grpSpPr>
            <a:xfrm>
              <a:off x="973106" y="4117262"/>
              <a:ext cx="2846581" cy="1078686"/>
              <a:chOff x="973106" y="4117262"/>
              <a:chExt cx="2846581" cy="1078686"/>
            </a:xfrm>
          </p:grpSpPr>
          <p:pic>
            <p:nvPicPr>
              <p:cNvPr id="128" name="Google Shape;128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15111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31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33877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26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21609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990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" name="Google Shape;133;p26"/>
            <p:cNvGrpSpPr/>
            <p:nvPr/>
          </p:nvGrpSpPr>
          <p:grpSpPr>
            <a:xfrm>
              <a:off x="5306306" y="4117262"/>
              <a:ext cx="2846581" cy="1078686"/>
              <a:chOff x="5306306" y="4117262"/>
              <a:chExt cx="2846581" cy="1078686"/>
            </a:xfrm>
          </p:grpSpPr>
          <p:pic>
            <p:nvPicPr>
              <p:cNvPr id="134" name="Google Shape;13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322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58443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063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77209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6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64941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Text &amp; Pattern">
  <p:cSld name="Title and Conten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1326" y="192"/>
            <a:ext cx="5397246" cy="5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Text &amp; Photo">
  <p:cSld name="Title and Content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8" title="20240807-Around-Campus-EB-11.jpg"/>
          <p:cNvPicPr preferRelativeResize="0"/>
          <p:nvPr/>
        </p:nvPicPr>
        <p:blipFill rotWithShape="1">
          <a:blip r:embed="rId3">
            <a:alphaModFix/>
          </a:blip>
          <a:srcRect l="15059" r="15059"/>
          <a:stretch/>
        </p:blipFill>
        <p:spPr>
          <a:xfrm>
            <a:off x="3751326" y="1"/>
            <a:ext cx="539267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C Text &amp; Photo">
  <p:cSld name="Title and Content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l="21076" r="1235" b="1107"/>
          <a:stretch/>
        </p:blipFill>
        <p:spPr>
          <a:xfrm>
            <a:off x="3751326" y="0"/>
            <a:ext cx="5397250" cy="51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Two Content">
  <p:cSld name="Two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7704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703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C Two Content Numbered">
  <p:cSld name="Two Content Numbered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4528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703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D Text &amp; Placeholder">
  <p:cSld name="Text &amp; Photo 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241133" y="1988820"/>
            <a:ext cx="326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325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>
            <a:spLocks noGrp="1"/>
          </p:cNvSpPr>
          <p:nvPr>
            <p:ph type="pic" idx="2"/>
          </p:nvPr>
        </p:nvSpPr>
        <p:spPr>
          <a:xfrm>
            <a:off x="3749040" y="193"/>
            <a:ext cx="53949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A Quote">
  <p:cSld name="Quote Ligh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143" cy="331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5" cy="1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5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B Quote">
  <p:cSld name="1_Quote Ligh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143" cy="331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5" cy="1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5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974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Thank you">
  <p:cSld name="Thank you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241697" y="1684833"/>
            <a:ext cx="8660606" cy="189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itle Only">
  <p:cSld name="Title 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252319" y="27432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Full Picture (Bleed)">
  <p:cSld name="Full Picture (Bleed)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1" name="Google Shape;201;p37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EB Garamond Medium"/>
              <a:buNone/>
              <a:defRPr sz="3000" i="0" u="none" strike="noStrike" cap="none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131" y="1774189"/>
            <a:ext cx="8659505" cy="310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75222" y="4819075"/>
            <a:ext cx="204226" cy="2088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7">
          <p15:clr>
            <a:srgbClr val="F26B43"/>
          </p15:clr>
        </p15:guide>
        <p15:guide id="2" pos="5607">
          <p15:clr>
            <a:srgbClr val="F26B43"/>
          </p15:clr>
        </p15:guide>
        <p15:guide id="3" pos="152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3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t58x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jqg7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www.jmir.org/2024/1/e51125/" TargetMode="Externa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adelyn.r.frumkin@dartmouth.edu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sites.dartmouth.edu/frumkin-lab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79791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</a:pPr>
            <a:r>
              <a:rPr lang="en"/>
              <a:t>Designing an EMA/AA Study</a:t>
            </a:r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571500" y="2572000"/>
            <a:ext cx="58743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Maddy Frumkin, PhD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Assistant Professor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Center for Technology and Behavioral Health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Departments of Biomedical Data Science and Psychiatry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Geisel School of Medicine at Dartmouth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You have a question about the</a:t>
            </a:r>
            <a:r>
              <a:rPr lang="en" b="1"/>
              <a:t> timing and/or direction of effects.*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Is activity associated with same-day cognitive performance? Next-day? Next week?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/>
              <a:t>*Depending on the hypothesized timing of effects, you may not need full EMA/AA</a:t>
            </a:r>
            <a:endParaRPr i="1"/>
          </a:p>
        </p:txBody>
      </p:sp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 title="Screenshot 2025-10-05 at 4.03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55402" cy="28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 title="Screenshot 2025-10-05 at 4.04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425" y="2374925"/>
            <a:ext cx="4996250" cy="26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 an overview of your research question.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it a between-persons question? Within-persons? Both?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the timescale of within-persons effects (e.g., minutes, hours, days, months, years)?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Sketch out your hypothesized findings.</a:t>
            </a:r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partner…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have a within-persons question, a between-persons question that would benefit from greater precision, or a between-persons question about within-person dynamics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Tip: Identify a research question that is testable, and interesting regardless of the outcome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Tip: Consider pre-registration (e.g.,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https://osf.io/t58xp</a:t>
            </a:r>
            <a:r>
              <a:rPr lang="en"/>
              <a:t>) 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should I use EMA/AA?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What items should I use?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often should I ping people, and for how long?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should I compensate people?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technology/software should I use?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Start with a list of constructs you want to measure, e.g. …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Anxiety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Depressed mood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Difficulty concentrating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	Subjective sleep quality</a:t>
            </a:r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Can these constructs be measured with a </a:t>
            </a:r>
            <a:r>
              <a:rPr lang="en" b="1"/>
              <a:t>single item</a:t>
            </a:r>
            <a:r>
              <a:rPr lang="en"/>
              <a:t>, or are they </a:t>
            </a:r>
            <a:r>
              <a:rPr lang="en" b="1"/>
              <a:t>multi-faceted</a:t>
            </a:r>
            <a:r>
              <a:rPr lang="en"/>
              <a:t>? 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Anxiety → anxious, worried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Depressed mood → low mood, hopeless, worthless 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Difficulty concentrating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	Subjective sleep quality</a:t>
            </a:r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Do you expect items to vary </a:t>
            </a:r>
            <a:r>
              <a:rPr lang="en" b="1"/>
              <a:t>across the day</a:t>
            </a:r>
            <a:r>
              <a:rPr lang="en"/>
              <a:t>? Only </a:t>
            </a:r>
            <a:r>
              <a:rPr lang="en" b="1"/>
              <a:t>once per day</a:t>
            </a:r>
            <a:r>
              <a:rPr lang="en"/>
              <a:t>? Are any of your constructs </a:t>
            </a:r>
            <a:r>
              <a:rPr lang="en" b="1"/>
              <a:t>rare or infrequent</a:t>
            </a:r>
            <a:r>
              <a:rPr lang="en"/>
              <a:t>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Right now….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Since the last prompt…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Today…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i="1"/>
          </a:p>
        </p:txBody>
      </p:sp>
      <p:sp>
        <p:nvSpPr>
          <p:cNvPr id="307" name="Google Shape;307;p54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Are you interested in </a:t>
            </a:r>
            <a:r>
              <a:rPr lang="en" b="1"/>
              <a:t>frequency</a:t>
            </a:r>
            <a:r>
              <a:rPr lang="en"/>
              <a:t>? </a:t>
            </a:r>
            <a:r>
              <a:rPr lang="en" b="1"/>
              <a:t>Intensity</a:t>
            </a:r>
            <a:r>
              <a:rPr lang="en"/>
              <a:t>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Right now…. How anxious are you?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Since the last prompt… How many cigarettes have you smoked?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Today…I feel rested.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/>
              <a:t>Tip: Be cautious about flipping scales</a:t>
            </a:r>
            <a:endParaRPr i="1"/>
          </a:p>
        </p:txBody>
      </p:sp>
      <p:sp>
        <p:nvSpPr>
          <p:cNvPr id="313" name="Google Shape;313;p55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types of responses do you want?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  <p:pic>
        <p:nvPicPr>
          <p:cNvPr id="320" name="Google Shape;320;p56" title="Screenshot 2025-10-05 at 8.58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629" y="1892025"/>
            <a:ext cx="3654724" cy="28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should I use EMA/AA?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items should I use?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often should I ping people, and for how long?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should I compensate people?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technology/software should I use?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7" title="Screenshot 2025-10-05 at 3.56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2399" cy="31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7" title="Screenshot 2025-10-05 at 3.57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825" y="2441600"/>
            <a:ext cx="4844950" cy="24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8" title="Screenshot 2025-10-02 at 9.54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88" y="152400"/>
            <a:ext cx="75533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8" title="Screenshot 2025-10-02 at 10.00.5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00" y="2762250"/>
            <a:ext cx="5291826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 title="Screenshot 2025-10-05 at 8.58.5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53" y="2571750"/>
            <a:ext cx="3082897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Draft your EMA items, e.g…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Right now, I feel anxious.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0 (not at all) —————— 100 (worst possible)</a:t>
            </a:r>
            <a:endParaRPr/>
          </a:p>
        </p:txBody>
      </p:sp>
      <p:sp>
        <p:nvSpPr>
          <p:cNvPr id="339" name="Google Shape;339;p59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partner…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/>
        </p:nvSpPr>
        <p:spPr>
          <a:xfrm>
            <a:off x="4345750" y="3568975"/>
            <a:ext cx="4482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https://osf.io/jqg78</a:t>
            </a:r>
            <a:r>
              <a:rPr lang="en" sz="2100">
                <a:solidFill>
                  <a:schemeClr val="accent1"/>
                </a:solidFill>
              </a:rPr>
              <a:t> 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345" name="Google Shape;345;p60" title="Screenshot 2025-10-05 at 8.17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257245" cy="32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1" title="Screenshot 2025-10-05 at 8.11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99098" cy="25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1" title="Screenshot 2025-10-05 at 8.12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650" y="2805325"/>
            <a:ext cx="5797628" cy="21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Carefully consider whether EMA is right for each construct 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57" name="Google Shape;357;p62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possible, use items that have been shown to have good </a:t>
            </a:r>
            <a:r>
              <a:rPr lang="en" b="1"/>
              <a:t>construct validity</a:t>
            </a:r>
            <a:r>
              <a:rPr lang="en"/>
              <a:t> (e.g., concordance with related constructs) and </a:t>
            </a:r>
            <a:r>
              <a:rPr lang="en" b="1"/>
              <a:t>reliability</a:t>
            </a:r>
            <a:endParaRPr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63" name="Google Shape;363;p63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possible, use items that have been shown to have good </a:t>
            </a:r>
            <a:r>
              <a:rPr lang="en" b="1"/>
              <a:t>construct validity</a:t>
            </a:r>
            <a:r>
              <a:rPr lang="en"/>
              <a:t> (e.g., concordance with related constructs) and </a:t>
            </a:r>
            <a:r>
              <a:rPr lang="en" b="1"/>
              <a:t>reliability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Quick note: Cronbach’s alpha assumes observations are independent, but they’re not!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69" name="Google Shape;369;p64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  <p:pic>
        <p:nvPicPr>
          <p:cNvPr id="370" name="Google Shape;370;p64" title="Screenshot 2025-10-05 at 4.00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325" y="3345950"/>
            <a:ext cx="5248524" cy="1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possible, use items that have been shown to have good </a:t>
            </a:r>
            <a:r>
              <a:rPr lang="en" b="1"/>
              <a:t>construct validity</a:t>
            </a:r>
            <a:r>
              <a:rPr lang="en"/>
              <a:t> (e.g., concordance with related constructs) and </a:t>
            </a:r>
            <a:r>
              <a:rPr lang="en" b="1"/>
              <a:t>reliability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Quick note: Cronbach’s alpha assumes observations are independent, but they’re not!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76" name="Google Shape;376;p65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  <p:pic>
        <p:nvPicPr>
          <p:cNvPr id="377" name="Google Shape;377;p65" title="Screenshot 2025-10-05 at 4.0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650" y="3418775"/>
            <a:ext cx="5692849" cy="16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possible, use items that have been shown to have good </a:t>
            </a:r>
            <a:r>
              <a:rPr lang="en" b="1"/>
              <a:t>construct validity</a:t>
            </a:r>
            <a:r>
              <a:rPr lang="en"/>
              <a:t> (e.g., concordance with related constructs) and </a:t>
            </a:r>
            <a:r>
              <a:rPr lang="en" b="1"/>
              <a:t>reliability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Quick note: Cronbach’s alpha assumes observations are independent, but they’re not!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  <p:pic>
        <p:nvPicPr>
          <p:cNvPr id="384" name="Google Shape;384;p66" title="Screenshot 2025-10-05 at 4.02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600" y="3311225"/>
            <a:ext cx="4349751" cy="17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You have a </a:t>
            </a:r>
            <a:r>
              <a:rPr lang="en" b="1"/>
              <a:t>between-persons</a:t>
            </a:r>
            <a:r>
              <a:rPr lang="en"/>
              <a:t> question that would benefit from greater measurement precision.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Do more active people have better cognitive performance on average?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→ Self-report of physical activity tends to be inaccurate when compared to objective measurements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/>
              <a:t>→ Cognitive performance varies across settings, times of day, etc.</a:t>
            </a:r>
            <a:endParaRPr i="1"/>
          </a:p>
        </p:txBody>
      </p:sp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 your </a:t>
            </a:r>
            <a:r>
              <a:rPr lang="en" b="1"/>
              <a:t>key constructs</a:t>
            </a:r>
            <a:r>
              <a:rPr lang="en"/>
              <a:t> in as few items as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possible, use items that have been shown to have good </a:t>
            </a:r>
            <a:r>
              <a:rPr lang="en" b="1"/>
              <a:t>construct validity</a:t>
            </a:r>
            <a:r>
              <a:rPr lang="en"/>
              <a:t> (e.g., concordance with related constructs) and </a:t>
            </a:r>
            <a:r>
              <a:rPr lang="en" b="1"/>
              <a:t>reliability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Quick note: Cronbach’s alpha assumes observations are independent, but they’re not!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Aim for consistent phrasing, avoid double-barreled items (e.g., agitation or retardation), and be wary of flipping the response scale (higher = worse vs. higher = better)</a:t>
            </a:r>
            <a:endParaRPr/>
          </a:p>
        </p:txBody>
      </p:sp>
      <p:sp>
        <p:nvSpPr>
          <p:cNvPr id="390" name="Google Shape;390;p67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EMA items should I use?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96" name="Google Shape;396;p68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should I use EMA/AA?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items should I use?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How often should I ping people, and for how long?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should I compensate people?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technology/software should I use?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9" title="Screenshot 2025-10-05 at 9.09.0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41063" cy="24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9" title="Screenshot 2025-10-05 at 9.09.25 AM.png"/>
          <p:cNvPicPr preferRelativeResize="0"/>
          <p:nvPr/>
        </p:nvPicPr>
        <p:blipFill rotWithShape="1">
          <a:blip r:embed="rId4">
            <a:alphaModFix/>
          </a:blip>
          <a:srcRect t="4205"/>
          <a:stretch/>
        </p:blipFill>
        <p:spPr>
          <a:xfrm>
            <a:off x="4802950" y="2597800"/>
            <a:ext cx="4152076" cy="2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 title="Screenshot 2025-10-05 at 8.59.4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7975" cy="42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1" title="Screenshot 2025-10-05 at 8.39.1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" y="57925"/>
            <a:ext cx="6341200" cy="25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1" title="Screenshot 2025-10-05 at 8.39.4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9" y="2471600"/>
            <a:ext cx="4786324" cy="2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2" title="Screenshot 2025-10-05 at 8.00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00850" cy="17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2" title="Screenshot 2025-10-05 at 8.01.0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424" y="2241900"/>
            <a:ext cx="5355700" cy="2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2"/>
          <p:cNvSpPr txBox="1"/>
          <p:nvPr/>
        </p:nvSpPr>
        <p:spPr>
          <a:xfrm>
            <a:off x="358125" y="2656400"/>
            <a:ext cx="2817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chemeClr val="dk1"/>
                </a:solidFill>
              </a:rPr>
              <a:t>Avg compliance = 82%; Unrelated to study characteristics</a:t>
            </a:r>
            <a:endParaRPr sz="19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3" title="Screenshot 2025-10-05 at 8.48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25" y="2970648"/>
            <a:ext cx="6125100" cy="1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3" title="Screenshot 2025-10-05 at 8.49.0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558975" cy="2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4" title="Screenshot 2025-10-05 at 9.12.0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80841" cy="21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4"/>
          <p:cNvSpPr txBox="1">
            <a:spLocks noGrp="1"/>
          </p:cNvSpPr>
          <p:nvPr>
            <p:ph type="body" idx="1"/>
          </p:nvPr>
        </p:nvSpPr>
        <p:spPr>
          <a:xfrm>
            <a:off x="242250" y="2484300"/>
            <a:ext cx="8659500" cy="25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Higher compliance associated with: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Assessment periods ≤7 days (not statistically significant)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 u="sng"/>
              <a:t>More</a:t>
            </a:r>
            <a:r>
              <a:rPr lang="en"/>
              <a:t> assessments per day: “highest compliance was observed for assessments ≥6 times/day (88.80%; 95%CI: 81.34% to 93.46%), followed by 4–5 times/day (86.53%; 95%CI: 64.57% to 95.77%) and 2–3 times/day (82.64%; 95%CI: 53.99% to 95.07%)”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data do you need to answer your research question?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Fixed prompts (e.g., 3x per day at 9am, 2pm, and 7pm)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Stratified random (e.g., 3x per day, randomly within each window)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Event-contingent (e.g., ask participants to report when they drink alcohol)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Daily diary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much data do you need?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438" name="Google Shape;438;p75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should I ping people, and for how long?</a:t>
            </a:r>
            <a:endParaRPr/>
          </a:p>
        </p:txBody>
      </p:sp>
      <p:pic>
        <p:nvPicPr>
          <p:cNvPr id="439" name="Google Shape;439;p75" title="Screenshot 2025-10-05 at 3.54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400" y="4008122"/>
            <a:ext cx="6275226" cy="9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much data do you need?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445" name="Google Shape;445;p76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should I ping people, and for how long?</a:t>
            </a:r>
            <a:endParaRPr/>
          </a:p>
        </p:txBody>
      </p:sp>
      <p:pic>
        <p:nvPicPr>
          <p:cNvPr id="446" name="Google Shape;446;p76" title="Screenshot 2025-10-05 at 3.51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75" y="2487425"/>
            <a:ext cx="5795222" cy="25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You have a </a:t>
            </a:r>
            <a:r>
              <a:rPr lang="en" b="1"/>
              <a:t>within-persons</a:t>
            </a:r>
            <a:r>
              <a:rPr lang="en"/>
              <a:t> question.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/>
              <a:t>Do people have better cognitive performance on days when they are more physically active?</a:t>
            </a: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/>
              <a:t>→ Potential mechanism/intervention target</a:t>
            </a:r>
            <a:endParaRPr i="1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7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52" name="Google Shape;452;p7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should I use EMA/AA?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items should I use?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often should I ping people, and for how long?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How should I compensate people?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technology/software should I use?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8" title="Screenshot 2025-10-05 at 8.58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5" y="101225"/>
            <a:ext cx="4885476" cy="261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8" title="Screenshot 2025-10-05 at 9.02.5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600" y="449250"/>
            <a:ext cx="3853535" cy="4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It may not matter much, but here are somethings to consider…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your budget?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you have the staff support to pay people during the study, or only at the end?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important is ecological validity?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464" name="Google Shape;464;p79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I compensate people?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0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70" name="Google Shape;470;p80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should I use EMA/AA?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items should I use?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often should I ping people, and for how long?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should I compensate people?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What technology/software should I use?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1" title="Screenshot 2025-10-05 at 9.22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75" y="1170925"/>
            <a:ext cx="6408174" cy="3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1" title="Screenshot 2025-10-05 at 9.23.0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" y="78150"/>
            <a:ext cx="4876601" cy="11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82" title="Screenshot 2025-10-05 at 3.41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00" y="212075"/>
            <a:ext cx="4636301" cy="27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2" title="Screenshot 2025-10-05 at 3.43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400" y="3164450"/>
            <a:ext cx="6185514" cy="18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3" title="Screenshot 2025-10-05 at 9.21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553"/>
            <a:ext cx="6456836" cy="1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83" title="Screenshot 2025-10-05 at 3.45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600" y="2072705"/>
            <a:ext cx="2957703" cy="28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3"/>
          <p:cNvSpPr txBox="1"/>
          <p:nvPr/>
        </p:nvSpPr>
        <p:spPr>
          <a:xfrm>
            <a:off x="64500" y="1989675"/>
            <a:ext cx="6096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5"/>
              </a:rPr>
              <a:t>https://www.jmir.org/2024/1/e51125/</a:t>
            </a:r>
            <a:r>
              <a:rPr lang="en" sz="2100">
                <a:solidFill>
                  <a:schemeClr val="accent1"/>
                </a:solidFill>
              </a:rPr>
              <a:t> </a:t>
            </a:r>
            <a:endParaRPr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 &gt; paper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Preferable to use participants’ own phones, but make sure to choose a software that is flexible (e.g., iPhone, Android, texting option, iPad option)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Choose a software that meets your needs and your budget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to developers and people who have used the software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Engage with your IRB/others at your institution who have used EMA/AA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495" name="Google Shape;495;p84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technology/software should I use?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EMA compliance tends to be quite high, and study design has little impact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 on designing a solid study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your hypotheses?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your modeling approach?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much data do you need?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your plan for handling missing data?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 transparent about your decisions and findings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will remove individuals based on low compliance, set that a-priori</a:t>
            </a:r>
            <a:endParaRPr/>
          </a:p>
        </p:txBody>
      </p:sp>
      <p:sp>
        <p:nvSpPr>
          <p:cNvPr id="501" name="Google Shape;501;p85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6" title="Screenshot 2025-10-05 at 9.03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78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You have a </a:t>
            </a:r>
            <a:r>
              <a:rPr lang="en" b="1"/>
              <a:t>within-persons</a:t>
            </a:r>
            <a:r>
              <a:rPr lang="en"/>
              <a:t> question.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i="1"/>
          </a:p>
        </p:txBody>
      </p:sp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526" y="1923300"/>
            <a:ext cx="3104549" cy="25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/>
        </p:nvSpPr>
        <p:spPr>
          <a:xfrm>
            <a:off x="5320600" y="4261750"/>
            <a:ext cx="25824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Typing Speed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34" name="Google Shape;234;p42"/>
          <p:cNvSpPr txBox="1"/>
          <p:nvPr/>
        </p:nvSpPr>
        <p:spPr>
          <a:xfrm rot="-5400000">
            <a:off x="3736475" y="2985650"/>
            <a:ext cx="2552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Typing Accuracy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bg1"/>
                </a:solidFill>
              </a:rPr>
              <a:t>Email: </a:t>
            </a:r>
            <a:r>
              <a:rPr lang="en" i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madelyn.r.frumkin@dartmouth.edu</a:t>
            </a:r>
            <a:r>
              <a:rPr lang="en" i="1" dirty="0">
                <a:solidFill>
                  <a:schemeClr val="bg1"/>
                </a:solidFill>
              </a:rPr>
              <a:t> </a:t>
            </a:r>
            <a:endParaRPr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 dirty="0">
                <a:solidFill>
                  <a:schemeClr val="bg1"/>
                </a:solidFill>
              </a:rPr>
              <a:t>Lab website: </a:t>
            </a:r>
            <a:r>
              <a:rPr lang="en" i="1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https://sites.dartmouth.edu/frumkin-lab/</a:t>
            </a:r>
            <a:r>
              <a:rPr lang="en" i="1" dirty="0">
                <a:solidFill>
                  <a:schemeClr val="bg1"/>
                </a:solidFill>
              </a:rPr>
              <a:t> 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12" name="Google Shape;512;p87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8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518" name="Google Shape;518;p88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9" title="Screenshot 2025-10-05 at 8.54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52024" cy="20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9" title="Screenshot 2025-10-05 at 8.55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50" y="2142024"/>
            <a:ext cx="3665402" cy="261200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9"/>
          <p:cNvSpPr txBox="1"/>
          <p:nvPr/>
        </p:nvSpPr>
        <p:spPr>
          <a:xfrm>
            <a:off x="317525" y="3714750"/>
            <a:ext cx="5506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https://www.manybrains.net/</a:t>
            </a:r>
            <a:endParaRPr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You have a question about </a:t>
            </a:r>
            <a:r>
              <a:rPr lang="en" b="1"/>
              <a:t>individual differences</a:t>
            </a:r>
            <a:r>
              <a:rPr lang="en"/>
              <a:t> </a:t>
            </a:r>
            <a:r>
              <a:rPr lang="en" b="1"/>
              <a:t>in within-person dynamics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/>
              <a:t>Is activity more strongly associated with subsequent cognitive performance among older individuals? Individuals with greater cognitive impairment? </a:t>
            </a:r>
            <a:endParaRPr i="1"/>
          </a:p>
        </p:txBody>
      </p:sp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EMA/AA?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 title="Screenshot 2025-10-05 at 4.29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5" y="133725"/>
            <a:ext cx="7314074" cy="2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 title="Screenshot 2025-10-05 at 4.35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875" y="1642950"/>
            <a:ext cx="3201083" cy="3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 title="Screenshot 2025-10-05 at 4.29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5" y="133725"/>
            <a:ext cx="7314074" cy="2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 title="Screenshot 2025-10-05 at 4.35.3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272" y="1571250"/>
            <a:ext cx="4670850" cy="33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6" title="Screenshot 2025-10-05 at 4.36.13 PM.png"/>
          <p:cNvPicPr preferRelativeResize="0"/>
          <p:nvPr/>
        </p:nvPicPr>
        <p:blipFill rotWithShape="1">
          <a:blip r:embed="rId3">
            <a:alphaModFix/>
          </a:blip>
          <a:srcRect l="1097"/>
          <a:stretch/>
        </p:blipFill>
        <p:spPr>
          <a:xfrm>
            <a:off x="136475" y="110425"/>
            <a:ext cx="7064451" cy="22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 title="Screenshot 2025-10-05 at 4.36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015725"/>
            <a:ext cx="4201400" cy="283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25" y="3051600"/>
            <a:ext cx="3619900" cy="12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Microsoft Macintosh PowerPoint</Application>
  <PresentationFormat>On-screen Show (16:9)</PresentationFormat>
  <Paragraphs>178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EB Garamond</vt:lpstr>
      <vt:lpstr>EB Garamond Medium</vt:lpstr>
      <vt:lpstr>Times New Roman</vt:lpstr>
      <vt:lpstr>Simple Light</vt:lpstr>
      <vt:lpstr>Dartmouth</vt:lpstr>
      <vt:lpstr>Designing an EMA/AA Study</vt:lpstr>
      <vt:lpstr>Overview</vt:lpstr>
      <vt:lpstr>When should I use EMA/AA?</vt:lpstr>
      <vt:lpstr>When should I use EMA/AA?</vt:lpstr>
      <vt:lpstr>When should I use EMA/AA?</vt:lpstr>
      <vt:lpstr>When should I use EMA/AA?</vt:lpstr>
      <vt:lpstr>PowerPoint Presentation</vt:lpstr>
      <vt:lpstr>PowerPoint Presentation</vt:lpstr>
      <vt:lpstr>PowerPoint Presentation</vt:lpstr>
      <vt:lpstr>When should I use EMA/AA?</vt:lpstr>
      <vt:lpstr>PowerPoint Presentation</vt:lpstr>
      <vt:lpstr>With a partner…</vt:lpstr>
      <vt:lpstr>When should I use EMA/AA?</vt:lpstr>
      <vt:lpstr>Overview</vt:lpstr>
      <vt:lpstr>What EMA items should I use?</vt:lpstr>
      <vt:lpstr>What EMA items should I use?</vt:lpstr>
      <vt:lpstr>What EMA items should I use?</vt:lpstr>
      <vt:lpstr>What EMA items should I use?</vt:lpstr>
      <vt:lpstr>What EMA items should I use?</vt:lpstr>
      <vt:lpstr>PowerPoint Presentation</vt:lpstr>
      <vt:lpstr>PowerPoint Presentation</vt:lpstr>
      <vt:lpstr>With a partner…</vt:lpstr>
      <vt:lpstr>PowerPoint Presentation</vt:lpstr>
      <vt:lpstr>PowerPoint Presentation</vt:lpstr>
      <vt:lpstr>What EMA items should I use?</vt:lpstr>
      <vt:lpstr>What EMA items should I use?</vt:lpstr>
      <vt:lpstr>What EMA items should I use?</vt:lpstr>
      <vt:lpstr>What EMA items should I use?</vt:lpstr>
      <vt:lpstr>What EMA items should I use?</vt:lpstr>
      <vt:lpstr>What EMA items should I use?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often should I ping people, and for how long?</vt:lpstr>
      <vt:lpstr>How often should I ping people, and for how long?</vt:lpstr>
      <vt:lpstr>Overview</vt:lpstr>
      <vt:lpstr>PowerPoint Presentation</vt:lpstr>
      <vt:lpstr>How should I compensate people?</vt:lpstr>
      <vt:lpstr>Overview</vt:lpstr>
      <vt:lpstr>PowerPoint Presentation</vt:lpstr>
      <vt:lpstr>PowerPoint Presentation</vt:lpstr>
      <vt:lpstr>PowerPoint Presentation</vt:lpstr>
      <vt:lpstr>What technology/software should I use?</vt:lpstr>
      <vt:lpstr>In summary…</vt:lpstr>
      <vt:lpstr>PowerPoint Presentation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Jenny Crawford</cp:lastModifiedBy>
  <cp:revision>1</cp:revision>
  <dcterms:modified xsi:type="dcterms:W3CDTF">2025-10-06T01:46:13Z</dcterms:modified>
</cp:coreProperties>
</file>